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941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3649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056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421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044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577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55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8276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025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207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1676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3A721-D48C-4348-A937-424EAE5D236D}" type="datetimeFigureOut">
              <a:rPr lang="tr-TR" smtClean="0"/>
              <a:t>28.09.2026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73C2F-7520-4851-A986-9FC0F583690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4061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9AD878-E560-A6F2-9BCB-D34D4DBF1E89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1011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600">
                <a:latin typeface="Comic Sans MS" panose="030F0902030302020204" pitchFamily="66" charset="0"/>
              </a:rPr>
              <a:t>EGZERSİZ VE SPOR BİLİMLERİ BÖLÜMÜ</a:t>
            </a:r>
            <a:endParaRPr lang="tr-TR" sz="3600" dirty="0">
              <a:latin typeface="Comic Sans MS" panose="030F0902030302020204" pitchFamily="66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EBAB8BD-FB31-156D-B9C2-F86CE859DDF5}"/>
              </a:ext>
            </a:extLst>
          </p:cNvPr>
          <p:cNvSpPr txBox="1">
            <a:spLocks/>
          </p:cNvSpPr>
          <p:nvPr/>
        </p:nvSpPr>
        <p:spPr>
          <a:xfrm>
            <a:off x="1524000" y="295751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dirty="0">
                <a:latin typeface="Comic Sans MS" panose="030F0902030302020204" pitchFamily="66" charset="0"/>
              </a:rPr>
              <a:t>2025-2026 EĞİTİM ÖĞRETİM YILI </a:t>
            </a:r>
          </a:p>
          <a:p>
            <a:pPr marL="0" indent="0" algn="ctr">
              <a:buNone/>
            </a:pPr>
            <a:r>
              <a:rPr lang="tr-TR" dirty="0">
                <a:latin typeface="Comic Sans MS" panose="030F0902030302020204" pitchFamily="66" charset="0"/>
              </a:rPr>
              <a:t>BAHAR DÖNEMİ</a:t>
            </a:r>
          </a:p>
        </p:txBody>
      </p:sp>
    </p:spTree>
    <p:extLst>
      <p:ext uri="{BB962C8B-B14F-4D97-AF65-F5344CB8AC3E}">
        <p14:creationId xmlns:p14="http://schemas.microsoft.com/office/powerpoint/2010/main" val="412537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57B90C-9688-B827-945F-8791BBB9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latin typeface="Comic Sans MS" panose="030F0902030302020204" pitchFamily="66" charset="0"/>
              </a:rPr>
              <a:t>BÖLÜM ÖĞRETİM ELEMANI SAYISI VE DAĞILIM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23CAE4-BB55-4375-E0F0-5EA663F87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tr-TR" sz="1800" b="1" i="0" u="none" strike="noStrike" kern="1200" dirty="0">
                <a:solidFill>
                  <a:srgbClr val="FFFFFF"/>
                </a:solidFill>
                <a:effectLst/>
                <a:latin typeface="Rockwell" panose="02060603020205020403" pitchFamily="18" charset="0"/>
              </a:rPr>
              <a:t>ÜNVAN</a:t>
            </a:r>
            <a:endParaRPr lang="tr-TR" sz="1800" b="0" i="0" u="none" strike="noStrike" dirty="0">
              <a:effectLst/>
              <a:latin typeface="Arial" panose="020B0604020202020204" pitchFamily="34" charset="0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tr-TR" sz="1800" b="1" i="0" u="none" strike="noStrike" kern="1200" dirty="0">
                <a:solidFill>
                  <a:srgbClr val="FFFFFF"/>
                </a:solidFill>
                <a:effectLst/>
                <a:latin typeface="Rockwell" panose="02060603020205020403" pitchFamily="18" charset="0"/>
              </a:rPr>
              <a:t>SAYI</a:t>
            </a:r>
            <a:endParaRPr lang="tr-TR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5337F2BE-6604-83CF-BA9B-2BFA735999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192612"/>
              </p:ext>
            </p:extLst>
          </p:nvPr>
        </p:nvGraphicFramePr>
        <p:xfrm>
          <a:off x="1313792" y="1954925"/>
          <a:ext cx="9774622" cy="334430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887311">
                  <a:extLst>
                    <a:ext uri="{9D8B030D-6E8A-4147-A177-3AD203B41FA5}">
                      <a16:colId xmlns:a16="http://schemas.microsoft.com/office/drawing/2014/main" val="880878536"/>
                    </a:ext>
                  </a:extLst>
                </a:gridCol>
                <a:gridCol w="4887311">
                  <a:extLst>
                    <a:ext uri="{9D8B030D-6E8A-4147-A177-3AD203B41FA5}">
                      <a16:colId xmlns:a16="http://schemas.microsoft.com/office/drawing/2014/main" val="657069470"/>
                    </a:ext>
                  </a:extLst>
                </a:gridCol>
              </a:tblGrid>
              <a:tr h="1200383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ÜNVAN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918298"/>
                  </a:ext>
                </a:extLst>
              </a:tr>
              <a:tr h="42878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Profesör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41255"/>
                  </a:ext>
                </a:extLst>
              </a:tr>
              <a:tr h="42878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Doçent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5082"/>
                  </a:ext>
                </a:extLst>
              </a:tr>
              <a:tr h="42878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890316"/>
                  </a:ext>
                </a:extLst>
              </a:tr>
              <a:tr h="42878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Arş. Gör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2094"/>
                  </a:ext>
                </a:extLst>
              </a:tr>
              <a:tr h="42878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13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93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B48FC-B0F5-63A1-8CBD-425755803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179DB6-46FB-976C-9870-B929B4547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2164"/>
            <a:ext cx="10515600" cy="801375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latin typeface="Comic Sans MS" panose="030F0902030302020204" pitchFamily="66" charset="0"/>
              </a:rPr>
              <a:t>AKADEMİK YÜKSELTMELER/AYRILANLAR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03B89432-8C61-9A9C-0BFD-291AB6F8959A}"/>
              </a:ext>
            </a:extLst>
          </p:cNvPr>
          <p:cNvSpPr txBox="1"/>
          <p:nvPr/>
        </p:nvSpPr>
        <p:spPr>
          <a:xfrm>
            <a:off x="5418034" y="1598064"/>
            <a:ext cx="59357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/>
              <a:t>Dr. Öğr. Üyesi Fatih Koçak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Egzersiz ve Spor Bilimleri Bölüm Başkan Vekili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Egzersiz ve Spor Bilimleri Anabilim Dalı Başkan Vekili</a:t>
            </a:r>
          </a:p>
        </p:txBody>
      </p:sp>
    </p:spTree>
    <p:extLst>
      <p:ext uri="{BB962C8B-B14F-4D97-AF65-F5344CB8AC3E}">
        <p14:creationId xmlns:p14="http://schemas.microsoft.com/office/powerpoint/2010/main" val="3483480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1B536-1D37-E6A0-D6FB-10C81D38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71AC40-965D-F6A9-B0A6-5ECD4DF0A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08" y="1600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latin typeface="Comic Sans MS" panose="030F0902030302020204" pitchFamily="66" charset="0"/>
              </a:rPr>
              <a:t>BÖLÜM ÖĞRENCİ SAYILARI VE BAŞARI DURUMLARI</a:t>
            </a:r>
          </a:p>
        </p:txBody>
      </p:sp>
      <p:graphicFrame>
        <p:nvGraphicFramePr>
          <p:cNvPr id="3" name="İçerik Yer Tutucusu 5">
            <a:extLst>
              <a:ext uri="{FF2B5EF4-FFF2-40B4-BE49-F238E27FC236}">
                <a16:creationId xmlns:a16="http://schemas.microsoft.com/office/drawing/2014/main" id="{6DD6BF62-CB5A-635A-B4DF-C80D2CABC0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006503"/>
              </p:ext>
            </p:extLst>
          </p:nvPr>
        </p:nvGraphicFramePr>
        <p:xfrm>
          <a:off x="130053" y="1652058"/>
          <a:ext cx="11659846" cy="402863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202055">
                  <a:extLst>
                    <a:ext uri="{9D8B030D-6E8A-4147-A177-3AD203B41FA5}">
                      <a16:colId xmlns:a16="http://schemas.microsoft.com/office/drawing/2014/main" val="2625776745"/>
                    </a:ext>
                  </a:extLst>
                </a:gridCol>
                <a:gridCol w="1367514">
                  <a:extLst>
                    <a:ext uri="{9D8B030D-6E8A-4147-A177-3AD203B41FA5}">
                      <a16:colId xmlns:a16="http://schemas.microsoft.com/office/drawing/2014/main" val="1685979954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2377865107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4253632996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586903116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693079529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1487383037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3081174639"/>
                    </a:ext>
                  </a:extLst>
                </a:gridCol>
                <a:gridCol w="1298611">
                  <a:extLst>
                    <a:ext uri="{9D8B030D-6E8A-4147-A177-3AD203B41FA5}">
                      <a16:colId xmlns:a16="http://schemas.microsoft.com/office/drawing/2014/main" val="2829063550"/>
                    </a:ext>
                  </a:extLst>
                </a:gridCol>
              </a:tblGrid>
              <a:tr h="1330559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SINIF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ÖĞRENCİ SAYISI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&lt;=1.99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2.00-2.49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2.50-2.99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3.00-3.49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&gt;=3.50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 err="1">
                          <a:effectLst/>
                          <a:latin typeface="Comic Sans MS" panose="030F0902030302020204" pitchFamily="66" charset="0"/>
                        </a:rPr>
                        <a:t>NaN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800" u="none" strike="noStrike" dirty="0">
                          <a:effectLst/>
                          <a:latin typeface="Comic Sans MS" panose="030F0902030302020204" pitchFamily="66" charset="0"/>
                        </a:rPr>
                        <a:t>Toplam</a:t>
                      </a:r>
                      <a:endParaRPr lang="tr-TR" sz="1800" b="1" i="0" u="none" strike="noStrike" dirty="0">
                        <a:solidFill>
                          <a:srgbClr val="000000"/>
                        </a:solidFill>
                        <a:effectLst/>
                        <a:latin typeface="Comic Sans MS" panose="030F0902030302020204" pitchFamily="66" charset="0"/>
                      </a:endParaRPr>
                    </a:p>
                  </a:txBody>
                  <a:tcPr marL="5841" marR="5841" marT="5841" marB="0" anchor="b"/>
                </a:tc>
                <a:extLst>
                  <a:ext uri="{0D108BD9-81ED-4DB2-BD59-A6C34878D82A}">
                    <a16:rowId xmlns:a16="http://schemas.microsoft.com/office/drawing/2014/main" val="4102858393"/>
                  </a:ext>
                </a:extLst>
              </a:tr>
              <a:tr h="53961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96789"/>
                  </a:ext>
                </a:extLst>
              </a:tr>
              <a:tr h="53961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48364"/>
                  </a:ext>
                </a:extLst>
              </a:tr>
              <a:tr h="53961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82009"/>
                  </a:ext>
                </a:extLst>
              </a:tr>
              <a:tr h="53961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13246"/>
                  </a:ext>
                </a:extLst>
              </a:tr>
              <a:tr h="539615"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05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488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F9F891-5675-CD9A-7641-FC036940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7B33AA-B4A3-75D4-109F-AE8E7F10B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latin typeface="Comic Sans MS" panose="030F0902030302020204" pitchFamily="66" charset="0"/>
              </a:rPr>
              <a:t>AKADEMİK DANIŞMANLIKLAR VE ÖĞRENCİ SAYILARI</a:t>
            </a:r>
          </a:p>
        </p:txBody>
      </p:sp>
      <p:graphicFrame>
        <p:nvGraphicFramePr>
          <p:cNvPr id="3" name="İçerik Yer Tutucusu 3">
            <a:extLst>
              <a:ext uri="{FF2B5EF4-FFF2-40B4-BE49-F238E27FC236}">
                <a16:creationId xmlns:a16="http://schemas.microsoft.com/office/drawing/2014/main" id="{3324F191-FE3E-B975-53E9-1315A92BFC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543400"/>
              </p:ext>
            </p:extLst>
          </p:nvPr>
        </p:nvGraphicFramePr>
        <p:xfrm>
          <a:off x="838203" y="2845128"/>
          <a:ext cx="10515597" cy="22250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450021">
                  <a:extLst>
                    <a:ext uri="{9D8B030D-6E8A-4147-A177-3AD203B41FA5}">
                      <a16:colId xmlns:a16="http://schemas.microsoft.com/office/drawing/2014/main" val="2748198927"/>
                    </a:ext>
                  </a:extLst>
                </a:gridCol>
                <a:gridCol w="3560377">
                  <a:extLst>
                    <a:ext uri="{9D8B030D-6E8A-4147-A177-3AD203B41FA5}">
                      <a16:colId xmlns:a16="http://schemas.microsoft.com/office/drawing/2014/main" val="97117367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2193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SINIF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DANIŞMAN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8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Doç. Dr. Yusuf Ulusoy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034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Comic Sans MS" panose="030F0902030302020204" pitchFamily="66" charset="0"/>
                        </a:rPr>
                        <a:t>Doç. Dr. Yusuf Ulusoy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44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 Fatih Koçak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3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 Egemen Alp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46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Düzensiz Öğrenci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74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252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60500B-0621-C9BC-33FD-86DD464E2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BEDD819-2960-0861-7637-DE69351CCC46}"/>
              </a:ext>
            </a:extLst>
          </p:cNvPr>
          <p:cNvSpPr txBox="1"/>
          <p:nvPr/>
        </p:nvSpPr>
        <p:spPr>
          <a:xfrm>
            <a:off x="1229710" y="2742978"/>
            <a:ext cx="9280634" cy="68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</a:pP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Stratejik Alan 1: EĞİTİM-ÖĞRETİM</a:t>
            </a:r>
            <a:endParaRPr lang="tr-TR" sz="36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706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72B779-9877-C6EC-F9F4-49DE7210F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551B2FC-9C2D-DDC7-62D0-4ECE0D5F6FDE}"/>
              </a:ext>
            </a:extLst>
          </p:cNvPr>
          <p:cNvSpPr txBox="1"/>
          <p:nvPr/>
        </p:nvSpPr>
        <p:spPr>
          <a:xfrm>
            <a:off x="204952" y="342830"/>
            <a:ext cx="11782096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1.1.1.Eğitim-öğretim programları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için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belirlenen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öğrenim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çıktılarının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göstergelere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dayalı değerlendirme ve kapsamlı program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gözden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geçirme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süreçlerini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tüm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Spor Bilimleri programlarında uygulamak,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müfredat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 program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geliştirme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kararlarını bu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süreçlerden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elde edilen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sonuçlara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dayandırmak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9C2AF2F-9208-3450-7CCB-1F55EADBAB99}"/>
              </a:ext>
            </a:extLst>
          </p:cNvPr>
          <p:cNvSpPr txBox="1"/>
          <p:nvPr/>
        </p:nvSpPr>
        <p:spPr>
          <a:xfrm>
            <a:off x="0" y="73572"/>
            <a:ext cx="6096000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1.1.</a:t>
            </a:r>
            <a:endParaRPr lang="tr-TR" sz="18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5AC1BC8-23D9-DC86-A5A0-8CE2469A3DA5}"/>
              </a:ext>
            </a:extLst>
          </p:cNvPr>
          <p:cNvSpPr txBox="1"/>
          <p:nvPr/>
        </p:nvSpPr>
        <p:spPr>
          <a:xfrm>
            <a:off x="1023042" y="2197357"/>
            <a:ext cx="104839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1800" b="1" dirty="0">
                <a:solidFill>
                  <a:srgbClr val="000000"/>
                </a:solidFill>
                <a:ea typeface="+mn-lt"/>
                <a:cs typeface="+mn-lt"/>
              </a:rPr>
              <a:t>Program ve Müfredat Düzenlemeleri</a:t>
            </a:r>
          </a:p>
          <a:p>
            <a:pPr marL="0" indent="0">
              <a:buNone/>
            </a:pPr>
            <a:endParaRPr lang="en-US" b="1" dirty="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tr-TR" sz="1800" b="1" i="1" dirty="0">
                <a:solidFill>
                  <a:srgbClr val="000000"/>
                </a:solidFill>
                <a:ea typeface="+mn-lt"/>
                <a:cs typeface="+mn-lt"/>
              </a:rPr>
              <a:t>023 </a:t>
            </a:r>
            <a:r>
              <a:rPr lang="tr-TR" sz="1800" b="1" i="1" dirty="0" err="1">
                <a:solidFill>
                  <a:srgbClr val="000000"/>
                </a:solidFill>
                <a:ea typeface="+mn-lt"/>
                <a:cs typeface="+mn-lt"/>
              </a:rPr>
              <a:t>No’lu</a:t>
            </a:r>
            <a:r>
              <a:rPr lang="tr-TR" sz="1800" b="1" i="1" dirty="0">
                <a:solidFill>
                  <a:srgbClr val="000000"/>
                </a:solidFill>
                <a:ea typeface="+mn-lt"/>
                <a:cs typeface="+mn-lt"/>
              </a:rPr>
              <a:t> Bölüm Kurulu / 08.06.2026:</a:t>
            </a:r>
            <a:r>
              <a:rPr lang="tr-TR" sz="1800" i="1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tr-TR" sz="1800" dirty="0">
                <a:solidFill>
                  <a:srgbClr val="000000"/>
                </a:solidFill>
                <a:ea typeface="+mn-lt"/>
                <a:cs typeface="+mn-lt"/>
              </a:rPr>
              <a:t>2026-2027 Eğitim-Öğretim Yılı Egzersiz ve Spor Bilimleri Bölümü ders kodlarının güncellenmesi görüşülmüş ve uygun bulunmuştur.</a:t>
            </a:r>
            <a:endParaRPr lang="tr-TR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949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C6660-5DB7-4681-9282-05C50697C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39AA6D9-D066-773D-B6F5-BA464DFAD300}"/>
              </a:ext>
            </a:extLst>
          </p:cNvPr>
          <p:cNvSpPr txBox="1"/>
          <p:nvPr/>
        </p:nvSpPr>
        <p:spPr>
          <a:xfrm>
            <a:off x="262757" y="389145"/>
            <a:ext cx="11582402" cy="918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1.1.2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merkezli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etkin bir şekilde uygulanabilmesi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için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derslerdeki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şube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başına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düşen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sayılarını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elemanlarının ders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yüklerini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gözden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geçirmek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iyileştirmek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Aft>
                <a:spcPts val="800"/>
              </a:spcAft>
            </a:pPr>
            <a:endParaRPr lang="tr-TR" sz="1400" kern="100" dirty="0" err="1">
              <a:solidFill>
                <a:srgbClr val="C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1BADB27-ADCA-539F-7986-47FA05E36D2F}"/>
              </a:ext>
            </a:extLst>
          </p:cNvPr>
          <p:cNvSpPr txBox="1"/>
          <p:nvPr/>
        </p:nvSpPr>
        <p:spPr>
          <a:xfrm>
            <a:off x="0" y="0"/>
            <a:ext cx="6096000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1.1.</a:t>
            </a:r>
            <a:endParaRPr lang="tr-TR" sz="18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514B7313-16AB-914A-6415-C82BF10C2046}"/>
              </a:ext>
            </a:extLst>
          </p:cNvPr>
          <p:cNvSpPr txBox="1"/>
          <p:nvPr/>
        </p:nvSpPr>
        <p:spPr>
          <a:xfrm>
            <a:off x="1513489" y="3605049"/>
            <a:ext cx="91650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800" dirty="0">
              <a:latin typeface="Comic Sans MS" panose="030F0902030302020204" pitchFamily="66" charset="0"/>
            </a:endParaRPr>
          </a:p>
          <a:p>
            <a:pPr algn="ctr"/>
            <a:r>
              <a:rPr lang="tr-TR" sz="2800" dirty="0">
                <a:latin typeface="Comic Sans MS" panose="030F0902030302020204" pitchFamily="66" charset="0"/>
              </a:rPr>
              <a:t>ÖĞRETİM ELEMANI SAYISI / ÖĞRENCİ SAYISI=23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88738AC2-2276-4184-5EEE-34ABF63B0850}"/>
              </a:ext>
            </a:extLst>
          </p:cNvPr>
          <p:cNvSpPr txBox="1"/>
          <p:nvPr/>
        </p:nvSpPr>
        <p:spPr>
          <a:xfrm>
            <a:off x="2669627" y="1696618"/>
            <a:ext cx="7152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dirty="0">
                <a:solidFill>
                  <a:srgbClr val="0070C0"/>
                </a:solidFill>
                <a:latin typeface="Comic Sans MS" panose="030F0902030302020204" pitchFamily="66" charset="0"/>
              </a:rPr>
              <a:t>ÖĞRETİM ELEMANI BAŞINA DÜŞEN ÖĞRENCİ SAYISI</a:t>
            </a:r>
          </a:p>
        </p:txBody>
      </p:sp>
    </p:spTree>
    <p:extLst>
      <p:ext uri="{BB962C8B-B14F-4D97-AF65-F5344CB8AC3E}">
        <p14:creationId xmlns:p14="http://schemas.microsoft.com/office/powerpoint/2010/main" val="2184930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0332DC-D3E0-E9F6-EC2D-07ED7BF80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ADE2121-F007-3D36-9A8D-04890D210D94}"/>
              </a:ext>
            </a:extLst>
          </p:cNvPr>
          <p:cNvSpPr txBox="1"/>
          <p:nvPr/>
        </p:nvSpPr>
        <p:spPr>
          <a:xfrm>
            <a:off x="210207" y="389145"/>
            <a:ext cx="11771586" cy="918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1.1.2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merkezli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etkin bir şekilde uygulanabilmesi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için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derslerdeki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şube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başına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düşen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sayılarını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elemanlarının ders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yüklerini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gözden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geçirmek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iyileştirmek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Aft>
                <a:spcPts val="800"/>
              </a:spcAft>
            </a:pPr>
            <a:endParaRPr lang="tr-TR" sz="1400" kern="100" dirty="0" err="1">
              <a:solidFill>
                <a:srgbClr val="C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DB59436-CF16-88EC-8D23-B198F8920657}"/>
              </a:ext>
            </a:extLst>
          </p:cNvPr>
          <p:cNvSpPr txBox="1"/>
          <p:nvPr/>
        </p:nvSpPr>
        <p:spPr>
          <a:xfrm>
            <a:off x="0" y="0"/>
            <a:ext cx="6096000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1.1.</a:t>
            </a:r>
            <a:endParaRPr lang="tr-TR" sz="18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1159E0C5-05E3-2509-4F75-3D733B59F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836961"/>
              </p:ext>
            </p:extLst>
          </p:nvPr>
        </p:nvGraphicFramePr>
        <p:xfrm>
          <a:off x="516048" y="2033459"/>
          <a:ext cx="9570385" cy="21234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195873">
                  <a:extLst>
                    <a:ext uri="{9D8B030D-6E8A-4147-A177-3AD203B41FA5}">
                      <a16:colId xmlns:a16="http://schemas.microsoft.com/office/drawing/2014/main" val="950869454"/>
                    </a:ext>
                  </a:extLst>
                </a:gridCol>
                <a:gridCol w="1403287">
                  <a:extLst>
                    <a:ext uri="{9D8B030D-6E8A-4147-A177-3AD203B41FA5}">
                      <a16:colId xmlns:a16="http://schemas.microsoft.com/office/drawing/2014/main" val="3611253765"/>
                    </a:ext>
                  </a:extLst>
                </a:gridCol>
                <a:gridCol w="1403287">
                  <a:extLst>
                    <a:ext uri="{9D8B030D-6E8A-4147-A177-3AD203B41FA5}">
                      <a16:colId xmlns:a16="http://schemas.microsoft.com/office/drawing/2014/main" val="2301608834"/>
                    </a:ext>
                  </a:extLst>
                </a:gridCol>
                <a:gridCol w="1653861">
                  <a:extLst>
                    <a:ext uri="{9D8B030D-6E8A-4147-A177-3AD203B41FA5}">
                      <a16:colId xmlns:a16="http://schemas.microsoft.com/office/drawing/2014/main" val="402652255"/>
                    </a:ext>
                  </a:extLst>
                </a:gridCol>
                <a:gridCol w="1914077">
                  <a:extLst>
                    <a:ext uri="{9D8B030D-6E8A-4147-A177-3AD203B41FA5}">
                      <a16:colId xmlns:a16="http://schemas.microsoft.com/office/drawing/2014/main" val="76108247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u="none" strike="noStrike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</a:rPr>
                        <a:t>ÖĞRETİM ELEMANI</a:t>
                      </a:r>
                    </a:p>
                    <a:p>
                      <a:endParaRPr lang="tr-TR" dirty="0">
                        <a:solidFill>
                          <a:schemeClr val="tx1"/>
                        </a:solidFill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LİSANS DERS YÜKÜ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u="none" strike="noStrike" dirty="0">
                          <a:solidFill>
                            <a:schemeClr val="tx1"/>
                          </a:solidFill>
                          <a:effectLst/>
                          <a:latin typeface="Comic Sans MS" panose="030F0902030302020204" pitchFamily="66" charset="0"/>
                        </a:rPr>
                        <a:t>LİSANSÜSTÜ DERS YÜKLERİ </a:t>
                      </a:r>
                    </a:p>
                    <a:p>
                      <a:endParaRPr lang="tr-TR" dirty="0">
                        <a:solidFill>
                          <a:schemeClr val="tx1"/>
                        </a:solidFill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915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SAAT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SAAT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55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Doç. Dr. Yusuf ULUSOY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75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Dr. Öğr. Üyesi Fatih KOÇAK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95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Dr. Öğr. Üyesi Egemen ALP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solidFill>
                            <a:schemeClr val="tx1"/>
                          </a:solidFill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0732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828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4BC8C-CAEE-927C-87E7-0FF34D9F0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B60EA10-2521-9864-56B6-CFD9E3ECF31A}"/>
              </a:ext>
            </a:extLst>
          </p:cNvPr>
          <p:cNvSpPr txBox="1"/>
          <p:nvPr/>
        </p:nvSpPr>
        <p:spPr>
          <a:xfrm>
            <a:off x="210206" y="434468"/>
            <a:ext cx="11256580" cy="567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1.1.2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merkezli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etkin bir şekilde uygulanabilmesi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için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derslerdeki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şube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başına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düşen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öğrenci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sayılarını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öğretim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elemanlarının ders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yüklerini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gözden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geçirmek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iyileştirmek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4B6F11C-D313-095B-9D44-8769E459A7BB}"/>
              </a:ext>
            </a:extLst>
          </p:cNvPr>
          <p:cNvSpPr txBox="1"/>
          <p:nvPr/>
        </p:nvSpPr>
        <p:spPr>
          <a:xfrm>
            <a:off x="0" y="0"/>
            <a:ext cx="6096000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>
              <a:lnSpc>
                <a:spcPct val="115000"/>
              </a:lnSpc>
              <a:spcAft>
                <a:spcPts val="800"/>
              </a:spcAft>
            </a:pPr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1.1.</a:t>
            </a:r>
            <a:endParaRPr lang="tr-TR" sz="18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F7B6E795-3731-D441-69C9-54297F3CCC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773722"/>
              </p:ext>
            </p:extLst>
          </p:nvPr>
        </p:nvGraphicFramePr>
        <p:xfrm>
          <a:off x="462454" y="2012439"/>
          <a:ext cx="10489327" cy="21031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311166">
                  <a:extLst>
                    <a:ext uri="{9D8B030D-6E8A-4147-A177-3AD203B41FA5}">
                      <a16:colId xmlns:a16="http://schemas.microsoft.com/office/drawing/2014/main" val="2132936346"/>
                    </a:ext>
                  </a:extLst>
                </a:gridCol>
                <a:gridCol w="1421525">
                  <a:extLst>
                    <a:ext uri="{9D8B030D-6E8A-4147-A177-3AD203B41FA5}">
                      <a16:colId xmlns:a16="http://schemas.microsoft.com/office/drawing/2014/main" val="4207723588"/>
                    </a:ext>
                  </a:extLst>
                </a:gridCol>
                <a:gridCol w="1200807">
                  <a:extLst>
                    <a:ext uri="{9D8B030D-6E8A-4147-A177-3AD203B41FA5}">
                      <a16:colId xmlns:a16="http://schemas.microsoft.com/office/drawing/2014/main" val="1569460612"/>
                    </a:ext>
                  </a:extLst>
                </a:gridCol>
                <a:gridCol w="1311166">
                  <a:extLst>
                    <a:ext uri="{9D8B030D-6E8A-4147-A177-3AD203B41FA5}">
                      <a16:colId xmlns:a16="http://schemas.microsoft.com/office/drawing/2014/main" val="3051339402"/>
                    </a:ext>
                  </a:extLst>
                </a:gridCol>
                <a:gridCol w="1464890">
                  <a:extLst>
                    <a:ext uri="{9D8B030D-6E8A-4147-A177-3AD203B41FA5}">
                      <a16:colId xmlns:a16="http://schemas.microsoft.com/office/drawing/2014/main" val="1544323702"/>
                    </a:ext>
                  </a:extLst>
                </a:gridCol>
                <a:gridCol w="1157441">
                  <a:extLst>
                    <a:ext uri="{9D8B030D-6E8A-4147-A177-3AD203B41FA5}">
                      <a16:colId xmlns:a16="http://schemas.microsoft.com/office/drawing/2014/main" val="1013582410"/>
                    </a:ext>
                  </a:extLst>
                </a:gridCol>
                <a:gridCol w="1311166">
                  <a:extLst>
                    <a:ext uri="{9D8B030D-6E8A-4147-A177-3AD203B41FA5}">
                      <a16:colId xmlns:a16="http://schemas.microsoft.com/office/drawing/2014/main" val="1064934732"/>
                    </a:ext>
                  </a:extLst>
                </a:gridCol>
                <a:gridCol w="1311166">
                  <a:extLst>
                    <a:ext uri="{9D8B030D-6E8A-4147-A177-3AD203B41FA5}">
                      <a16:colId xmlns:a16="http://schemas.microsoft.com/office/drawing/2014/main" val="3587530350"/>
                    </a:ext>
                  </a:extLst>
                </a:gridCol>
              </a:tblGrid>
              <a:tr h="511972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BÖLÜM 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AÇILAN TOPLAM DERS SAYISI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AÇILAN  TOPLAM DERS SAATİ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BÖLÜM KADROLU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Comic Sans MS" panose="030F0902030302020204" pitchFamily="66" charset="0"/>
                        </a:rPr>
                        <a:t>FAKÜLTE DİĞER BÖLÜM</a:t>
                      </a:r>
                    </a:p>
                    <a:p>
                      <a:pPr algn="ctr"/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40A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31 MADDE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89 MADDE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28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Egzersiz ve Spor Bilimleri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73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075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C6F559-7992-BE9F-1412-2415D3FFB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CFE0F33-92DE-F580-6115-33BCF03FBB05}"/>
              </a:ext>
            </a:extLst>
          </p:cNvPr>
          <p:cNvSpPr txBox="1"/>
          <p:nvPr/>
        </p:nvSpPr>
        <p:spPr>
          <a:xfrm>
            <a:off x="357352" y="460662"/>
            <a:ext cx="117190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1.4.1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Eğitim-öğretim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programlarında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öğrenim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gören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tam zamanlı uluslararası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öğrencilerin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sayılarını,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niteliğini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 geldikleri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ülkelerin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çeşitliliğini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artırmak </a:t>
            </a: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1.4.2  Uluslararası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değişim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hareketliliğini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artırmak </a:t>
            </a: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1.4.3  Tam, yarı ve kısa zamanlı istihdam veya misafir edilen nitelikli yabancı uyruklu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öğretim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elemanı sayısını artırmak </a:t>
            </a:r>
          </a:p>
          <a:p>
            <a:endParaRPr lang="tr-TR" sz="1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E25FC06-B7C2-6D73-EA72-90496CF459BB}"/>
              </a:ext>
            </a:extLst>
          </p:cNvPr>
          <p:cNvSpPr txBox="1"/>
          <p:nvPr/>
        </p:nvSpPr>
        <p:spPr>
          <a:xfrm>
            <a:off x="115614" y="75364"/>
            <a:ext cx="6096000" cy="389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Hedef. 1.4.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A530BA6D-0DD5-A2AC-1A74-C3534F6DCF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357994"/>
              </p:ext>
            </p:extLst>
          </p:nvPr>
        </p:nvGraphicFramePr>
        <p:xfrm>
          <a:off x="357353" y="2174192"/>
          <a:ext cx="11448366" cy="275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9586">
                  <a:extLst>
                    <a:ext uri="{9D8B030D-6E8A-4147-A177-3AD203B41FA5}">
                      <a16:colId xmlns:a16="http://schemas.microsoft.com/office/drawing/2014/main" val="677548948"/>
                    </a:ext>
                  </a:extLst>
                </a:gridCol>
                <a:gridCol w="1871592">
                  <a:extLst>
                    <a:ext uri="{9D8B030D-6E8A-4147-A177-3AD203B41FA5}">
                      <a16:colId xmlns:a16="http://schemas.microsoft.com/office/drawing/2014/main" val="3187388114"/>
                    </a:ext>
                  </a:extLst>
                </a:gridCol>
                <a:gridCol w="3757188">
                  <a:extLst>
                    <a:ext uri="{9D8B030D-6E8A-4147-A177-3AD203B41FA5}">
                      <a16:colId xmlns:a16="http://schemas.microsoft.com/office/drawing/2014/main" val="3622013921"/>
                    </a:ext>
                  </a:extLst>
                </a:gridCol>
              </a:tblGrid>
              <a:tr h="238984"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ÜLKELER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4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ULUSLARARASI ÖĞRENCİ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>
                          <a:latin typeface="Comic Sans MS" panose="030F0902030302020204" pitchFamily="66" charset="0"/>
                        </a:rPr>
                        <a:t>Azerbeycan</a:t>
                      </a:r>
                      <a:r>
                        <a:rPr lang="tr-TR" dirty="0">
                          <a:latin typeface="Comic Sans MS" panose="030F0902030302020204" pitchFamily="66" charset="0"/>
                        </a:rPr>
                        <a:t>, İran, Kazakistan, Endonezya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3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ERASMUSA GİDEN ÖĞRENCİ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0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ERASMUSDAN GELEN ÖĞRENCİ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7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ERSAMUSDAN GİDEN AKADEMİK PERSONEL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3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Comic Sans MS" panose="030F0902030302020204" pitchFamily="66" charset="0"/>
                        </a:rPr>
                        <a:t>ERSAMUSDAN GİDEN AKADEMİK PERSONEL</a:t>
                      </a:r>
                    </a:p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78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230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3DE15-7DD1-D509-B507-147E7C9AF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48F167-13FA-CAFD-C18E-9AF4A0DC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latin typeface="Comic Sans MS" panose="030F0902030302020204" pitchFamily="66" charset="0"/>
              </a:rPr>
              <a:t>İŞ BAŞINDA EĞİTİM DURUMU</a:t>
            </a:r>
          </a:p>
        </p:txBody>
      </p:sp>
      <p:graphicFrame>
        <p:nvGraphicFramePr>
          <p:cNvPr id="3" name="İçerik Yer Tutucusu 3">
            <a:extLst>
              <a:ext uri="{FF2B5EF4-FFF2-40B4-BE49-F238E27FC236}">
                <a16:creationId xmlns:a16="http://schemas.microsoft.com/office/drawing/2014/main" id="{B4DFCA41-11A9-1F1C-7F46-C121DAF244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4381075"/>
              </p:ext>
            </p:extLst>
          </p:nvPr>
        </p:nvGraphicFramePr>
        <p:xfrm>
          <a:off x="1222217" y="2468454"/>
          <a:ext cx="9741530" cy="1752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233720">
                  <a:extLst>
                    <a:ext uri="{9D8B030D-6E8A-4147-A177-3AD203B41FA5}">
                      <a16:colId xmlns:a16="http://schemas.microsoft.com/office/drawing/2014/main" val="167350593"/>
                    </a:ext>
                  </a:extLst>
                </a:gridCol>
                <a:gridCol w="2507810">
                  <a:extLst>
                    <a:ext uri="{9D8B030D-6E8A-4147-A177-3AD203B41FA5}">
                      <a16:colId xmlns:a16="http://schemas.microsoft.com/office/drawing/2014/main" val="3535044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KURUM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ÖĞRENCİ SAYISI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PTA SPORTİF EĞİTİM ORGANİZASYON DANIŞMANLIK TURİZM GIDA İNŞAAT LTD ŞTİ</a:t>
                      </a:r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04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PLAYGYM SPOR SALONLARI İŞLETMECİLİĞİ LİMİTED ŞİRKETİ</a:t>
                      </a:r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4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BORSOS TENİS SPOR KULÜBÜ İKTİSADİ İŞLETMESİ</a:t>
                      </a:r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64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8330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06CCE-3C1B-8E14-B371-0FE11D651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1CCB58F-78C8-AE6A-2D9F-D2B132B01A8C}"/>
              </a:ext>
            </a:extLst>
          </p:cNvPr>
          <p:cNvSpPr txBox="1"/>
          <p:nvPr/>
        </p:nvSpPr>
        <p:spPr>
          <a:xfrm>
            <a:off x="725212" y="2876689"/>
            <a:ext cx="10247587" cy="1323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Stratejik Alan 2: ARAŞTIRMA VE GELİŞTİRME (Ar-</a:t>
            </a:r>
            <a:r>
              <a:rPr lang="tr-TR" sz="3600" b="1" kern="100" dirty="0" err="1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endParaRPr lang="tr-TR" sz="36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820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732EF4-60E2-876B-48BA-122535DB5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214E70E-9106-6954-F91E-F0E5DAD5D407}"/>
              </a:ext>
            </a:extLst>
          </p:cNvPr>
          <p:cNvSpPr txBox="1"/>
          <p:nvPr/>
        </p:nvSpPr>
        <p:spPr>
          <a:xfrm>
            <a:off x="231227" y="354395"/>
            <a:ext cx="1129862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bünyesindeki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çalışmalarının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sayısını artırmak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görünür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kılmak </a:t>
            </a:r>
          </a:p>
          <a:p>
            <a:endParaRPr lang="tr-TR" sz="1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2.2.1 Ulusal ve uluslararası saygın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kuruluşlarca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desteklenen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projelerinde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yürütücu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̈ ve/veya katılımcı olarak yer almak </a:t>
            </a: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2.2.2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faaliyetleri sonucu ortaya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çıkartılan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ürün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tasarım, faydalı model ve patent sayılarını artırmak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530F97F1-084A-D2A4-B33F-5F822E129BFD}"/>
              </a:ext>
            </a:extLst>
          </p:cNvPr>
          <p:cNvSpPr txBox="1"/>
          <p:nvPr/>
        </p:nvSpPr>
        <p:spPr>
          <a:xfrm>
            <a:off x="21021" y="668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2.2 </a:t>
            </a:r>
            <a:endParaRPr lang="tr-TR" b="1" dirty="0">
              <a:latin typeface="Comic Sans MS" panose="030F0902030302020204" pitchFamily="66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604B59B6-46EA-D2C8-4D2A-73C05D5AC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360592"/>
              </p:ext>
            </p:extLst>
          </p:nvPr>
        </p:nvGraphicFramePr>
        <p:xfrm>
          <a:off x="767254" y="2832245"/>
          <a:ext cx="10268608" cy="13817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567152">
                  <a:extLst>
                    <a:ext uri="{9D8B030D-6E8A-4147-A177-3AD203B41FA5}">
                      <a16:colId xmlns:a16="http://schemas.microsoft.com/office/drawing/2014/main" val="919062400"/>
                    </a:ext>
                  </a:extLst>
                </a:gridCol>
                <a:gridCol w="2567152">
                  <a:extLst>
                    <a:ext uri="{9D8B030D-6E8A-4147-A177-3AD203B41FA5}">
                      <a16:colId xmlns:a16="http://schemas.microsoft.com/office/drawing/2014/main" val="2441526721"/>
                    </a:ext>
                  </a:extLst>
                </a:gridCol>
                <a:gridCol w="2567152">
                  <a:extLst>
                    <a:ext uri="{9D8B030D-6E8A-4147-A177-3AD203B41FA5}">
                      <a16:colId xmlns:a16="http://schemas.microsoft.com/office/drawing/2014/main" val="161707612"/>
                    </a:ext>
                  </a:extLst>
                </a:gridCol>
                <a:gridCol w="2567152">
                  <a:extLst>
                    <a:ext uri="{9D8B030D-6E8A-4147-A177-3AD203B41FA5}">
                      <a16:colId xmlns:a16="http://schemas.microsoft.com/office/drawing/2014/main" val="4132961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PROJE 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DESTEKLEYEN KURULUŞ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PROJE YÜRÜTÜCÜSÜ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PROJE ARAŞTIRMACI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5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6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76599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C8D8A75C-8D77-D3F0-0744-E2EADDC46BDB}"/>
              </a:ext>
            </a:extLst>
          </p:cNvPr>
          <p:cNvSpPr txBox="1"/>
          <p:nvPr/>
        </p:nvSpPr>
        <p:spPr>
          <a:xfrm>
            <a:off x="2827283" y="1975045"/>
            <a:ext cx="439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latin typeface="Comic Sans MS" panose="030F0902030302020204" pitchFamily="66" charset="0"/>
              </a:rPr>
              <a:t>BİTİRİLEN PROJE SAYISI</a:t>
            </a:r>
            <a:r>
              <a:rPr lang="tr-TR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6544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55A323-A4E9-0BEA-EEFA-F5687E453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395B4AC-274E-70D0-EEFF-3627CD26067A}"/>
              </a:ext>
            </a:extLst>
          </p:cNvPr>
          <p:cNvSpPr txBox="1"/>
          <p:nvPr/>
        </p:nvSpPr>
        <p:spPr>
          <a:xfrm>
            <a:off x="157654" y="421223"/>
            <a:ext cx="116034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bünyesindeki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çalışmalarının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sayısını artırmak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görünür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kılmak </a:t>
            </a:r>
          </a:p>
          <a:p>
            <a:endParaRPr lang="tr-TR" sz="1400" kern="1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2.2.1 Ulusal ve uluslararası saygın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kuruluşlarca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desteklenen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projelerinde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yürütücu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̈ ve/veya katılımcı olarak yer almak </a:t>
            </a: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2.2.2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faaliyetleri sonucu ortaya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çıkartılan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ürün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tasarım, faydalı model ve patent sayılarını artırmak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EEF095A-E7AB-7C7C-6C88-11B63680CDD5}"/>
              </a:ext>
            </a:extLst>
          </p:cNvPr>
          <p:cNvSpPr txBox="1"/>
          <p:nvPr/>
        </p:nvSpPr>
        <p:spPr>
          <a:xfrm>
            <a:off x="21021" y="668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2.2 </a:t>
            </a:r>
            <a:endParaRPr lang="tr-TR" b="1" dirty="0">
              <a:latin typeface="Comic Sans MS" panose="030F0902030302020204" pitchFamily="66" charset="0"/>
            </a:endParaRP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88F44A14-B6B8-FF3B-9091-903B61066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435852"/>
              </p:ext>
            </p:extLst>
          </p:nvPr>
        </p:nvGraphicFramePr>
        <p:xfrm>
          <a:off x="430924" y="3035139"/>
          <a:ext cx="10552388" cy="13817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638097">
                  <a:extLst>
                    <a:ext uri="{9D8B030D-6E8A-4147-A177-3AD203B41FA5}">
                      <a16:colId xmlns:a16="http://schemas.microsoft.com/office/drawing/2014/main" val="919062400"/>
                    </a:ext>
                  </a:extLst>
                </a:gridCol>
                <a:gridCol w="2638097">
                  <a:extLst>
                    <a:ext uri="{9D8B030D-6E8A-4147-A177-3AD203B41FA5}">
                      <a16:colId xmlns:a16="http://schemas.microsoft.com/office/drawing/2014/main" val="2441526721"/>
                    </a:ext>
                  </a:extLst>
                </a:gridCol>
                <a:gridCol w="2638097">
                  <a:extLst>
                    <a:ext uri="{9D8B030D-6E8A-4147-A177-3AD203B41FA5}">
                      <a16:colId xmlns:a16="http://schemas.microsoft.com/office/drawing/2014/main" val="161707612"/>
                    </a:ext>
                  </a:extLst>
                </a:gridCol>
                <a:gridCol w="2638097">
                  <a:extLst>
                    <a:ext uri="{9D8B030D-6E8A-4147-A177-3AD203B41FA5}">
                      <a16:colId xmlns:a16="http://schemas.microsoft.com/office/drawing/2014/main" val="4132961628"/>
                    </a:ext>
                  </a:extLst>
                </a:gridCol>
              </a:tblGrid>
              <a:tr h="14457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PROJE 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DESTEKLEYEN KURULUŞ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PROJE YÜRÜTÜCÜSÜ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PROJE ARAŞTIRMACI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5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6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76599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E5EA0944-AE47-B0B3-3914-BC800F22121A}"/>
              </a:ext>
            </a:extLst>
          </p:cNvPr>
          <p:cNvSpPr txBox="1"/>
          <p:nvPr/>
        </p:nvSpPr>
        <p:spPr>
          <a:xfrm>
            <a:off x="3363311" y="2071770"/>
            <a:ext cx="439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>
                <a:latin typeface="Comic Sans MS" panose="030F0902030302020204" pitchFamily="66" charset="0"/>
              </a:rPr>
              <a:t>DEVAM EDEN PROJE SAYISI:</a:t>
            </a:r>
          </a:p>
        </p:txBody>
      </p:sp>
    </p:spTree>
    <p:extLst>
      <p:ext uri="{BB962C8B-B14F-4D97-AF65-F5344CB8AC3E}">
        <p14:creationId xmlns:p14="http://schemas.microsoft.com/office/powerpoint/2010/main" val="31914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2AA2A2-54A4-DCD6-1E7A-B30CA831C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A943CD2-BC85-62F6-7822-ED8D51B5A91C}"/>
              </a:ext>
            </a:extLst>
          </p:cNvPr>
          <p:cNvSpPr txBox="1"/>
          <p:nvPr/>
        </p:nvSpPr>
        <p:spPr>
          <a:xfrm>
            <a:off x="289034" y="269465"/>
            <a:ext cx="10909738" cy="327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bünyesindeki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çalışmalarının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sayısını artırmak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görünür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kılmak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D9ACAB2-5300-D014-7C71-857233AAE920}"/>
              </a:ext>
            </a:extLst>
          </p:cNvPr>
          <p:cNvSpPr txBox="1"/>
          <p:nvPr/>
        </p:nvSpPr>
        <p:spPr>
          <a:xfrm>
            <a:off x="289034" y="638797"/>
            <a:ext cx="116139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2.2.3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etki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faktöru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yüksek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ISI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veri tabanları tarafından taranan uluslararası bilimsel dergilerdeki yayın ve atıf sayısını artırmak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2.2.4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ISI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veri tabanları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dışındaki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dergilerdeki yayın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diğer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bilimsel faaliyet sayısını artırmak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2.2.5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ulusal ve uluslararası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üniversite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sıralama (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ranking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ve değerlendirmelerindeki (rating) konumunu sürekli olarak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yükseltmek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F6327CC-C76F-6E37-AFF7-B539A27E6BEB}"/>
              </a:ext>
            </a:extLst>
          </p:cNvPr>
          <p:cNvSpPr txBox="1"/>
          <p:nvPr/>
        </p:nvSpPr>
        <p:spPr>
          <a:xfrm>
            <a:off x="0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2.2 </a:t>
            </a:r>
            <a:endParaRPr lang="tr-TR" b="1" dirty="0">
              <a:latin typeface="Comic Sans MS" panose="030F0902030302020204" pitchFamily="66" charset="0"/>
            </a:endParaRP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C3D804EB-064E-FECC-34BA-6513EAD580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589549"/>
              </p:ext>
            </p:extLst>
          </p:nvPr>
        </p:nvGraphicFramePr>
        <p:xfrm>
          <a:off x="462456" y="1497842"/>
          <a:ext cx="9711558" cy="518971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855779">
                  <a:extLst>
                    <a:ext uri="{9D8B030D-6E8A-4147-A177-3AD203B41FA5}">
                      <a16:colId xmlns:a16="http://schemas.microsoft.com/office/drawing/2014/main" val="919062400"/>
                    </a:ext>
                  </a:extLst>
                </a:gridCol>
                <a:gridCol w="4855779">
                  <a:extLst>
                    <a:ext uri="{9D8B030D-6E8A-4147-A177-3AD203B41FA5}">
                      <a16:colId xmlns:a16="http://schemas.microsoft.com/office/drawing/2014/main" val="2441526721"/>
                    </a:ext>
                  </a:extLst>
                </a:gridCol>
              </a:tblGrid>
              <a:tr h="47039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YAYIN KATEGORİ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5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SCI-E;SSCI,AHCI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6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SCOPUS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1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SPORT DISCUS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67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DİĞER ULUSLARARASI İNDEKSLERDE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7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TR-DİZİN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9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DİĞER ULUSAL MAKALE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94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ULUSLARARASI KİTAP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7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ULUSLARARASI KİTAP BÖLÜMÜ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54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ULUSAL KİTAP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90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ULUSAL KİTAP BÖLÜMÜ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90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ULUSLARARASI BİLDİRİ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3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ULUSAL BİLDİRİ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58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145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66167-E559-93A7-4C16-39C68D6A9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F6DC8C6-C4EB-1F3D-B206-A7B98F0D0E2E}"/>
              </a:ext>
            </a:extLst>
          </p:cNvPr>
          <p:cNvSpPr txBox="1"/>
          <p:nvPr/>
        </p:nvSpPr>
        <p:spPr>
          <a:xfrm>
            <a:off x="194441" y="310950"/>
            <a:ext cx="10909738" cy="327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bünyesindeki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Ar-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çalışmalarının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sayısını artırmak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görünür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kılmak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44CE581-FB3C-7C09-AE84-2F6557FFC449}"/>
              </a:ext>
            </a:extLst>
          </p:cNvPr>
          <p:cNvSpPr txBox="1"/>
          <p:nvPr/>
        </p:nvSpPr>
        <p:spPr>
          <a:xfrm>
            <a:off x="289034" y="638797"/>
            <a:ext cx="1161393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2.2.3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etki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faktöru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̈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yüksek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ISI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veri tabanları tarafından taranan uluslararası bilimsel dergilerdeki yayın ve atıf sayısını artırmak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2.2.4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ISI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Scopus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veri tabanları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dışındaki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dergilerdeki yayın ve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diğer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bilimsel faaliyet sayısını artırmak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2.2.5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Fakültenin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ulusal ve uluslararası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üniversite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sıralama (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ranking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ve değerlendirmelerindeki (rating) konumunu sürekli olarak </a:t>
            </a:r>
            <a:r>
              <a:rPr lang="tr-TR" sz="14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yükseltmek</a:t>
            </a:r>
            <a:r>
              <a:rPr lang="tr-TR" sz="14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9187B697-F925-822A-6220-106A11DB57FC}"/>
              </a:ext>
            </a:extLst>
          </p:cNvPr>
          <p:cNvSpPr txBox="1"/>
          <p:nvPr/>
        </p:nvSpPr>
        <p:spPr>
          <a:xfrm>
            <a:off x="0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2.2 </a:t>
            </a:r>
            <a:endParaRPr lang="tr-TR" b="1" dirty="0">
              <a:latin typeface="Comic Sans MS" panose="030F0902030302020204" pitchFamily="66" charset="0"/>
            </a:endParaRP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AA5128F4-D146-6E8E-BE15-11D531C18B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619709"/>
              </p:ext>
            </p:extLst>
          </p:nvPr>
        </p:nvGraphicFramePr>
        <p:xfrm>
          <a:off x="567560" y="2154621"/>
          <a:ext cx="9711558" cy="185602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855779">
                  <a:extLst>
                    <a:ext uri="{9D8B030D-6E8A-4147-A177-3AD203B41FA5}">
                      <a16:colId xmlns:a16="http://schemas.microsoft.com/office/drawing/2014/main" val="919062400"/>
                    </a:ext>
                  </a:extLst>
                </a:gridCol>
                <a:gridCol w="4855779">
                  <a:extLst>
                    <a:ext uri="{9D8B030D-6E8A-4147-A177-3AD203B41FA5}">
                      <a16:colId xmlns:a16="http://schemas.microsoft.com/office/drawing/2014/main" val="2441526721"/>
                    </a:ext>
                  </a:extLst>
                </a:gridCol>
              </a:tblGrid>
              <a:tr h="474266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YAYIN KATEGORİ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  ATIF SAYI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5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SCI-E,SSCI,AHCI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6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DİĞER ULUSLARARASI İNDEKSLERDE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7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>
                          <a:latin typeface="Comic Sans MS" panose="030F0902030302020204" pitchFamily="66" charset="0"/>
                        </a:rPr>
                        <a:t>ULUSAL</a:t>
                      </a:r>
                    </a:p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925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06875122-1805-A88B-B106-7DFB5B1259F1}"/>
              </a:ext>
            </a:extLst>
          </p:cNvPr>
          <p:cNvSpPr txBox="1"/>
          <p:nvPr/>
        </p:nvSpPr>
        <p:spPr>
          <a:xfrm>
            <a:off x="8565931" y="6219203"/>
            <a:ext cx="2333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TEMMUZ-ARALIK 2025</a:t>
            </a:r>
          </a:p>
        </p:txBody>
      </p:sp>
    </p:spTree>
    <p:extLst>
      <p:ext uri="{BB962C8B-B14F-4D97-AF65-F5344CB8AC3E}">
        <p14:creationId xmlns:p14="http://schemas.microsoft.com/office/powerpoint/2010/main" val="1275794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816B33-7FE8-7528-2976-E78CA7E6A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B4B492D-149A-41A4-887B-DEBA47630F0F}"/>
              </a:ext>
            </a:extLst>
          </p:cNvPr>
          <p:cNvSpPr txBox="1"/>
          <p:nvPr/>
        </p:nvSpPr>
        <p:spPr>
          <a:xfrm>
            <a:off x="1734207" y="3234041"/>
            <a:ext cx="9049407" cy="68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Stratejik Alan 3: TOPLUMSAL KATKI</a:t>
            </a:r>
            <a:endParaRPr lang="tr-TR" sz="36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6216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C52C4-D1AD-0BE2-6CD4-ACC49373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8844172-A2D9-440E-49F6-A280FE4C2785}"/>
              </a:ext>
            </a:extLst>
          </p:cNvPr>
          <p:cNvSpPr txBox="1"/>
          <p:nvPr/>
        </p:nvSpPr>
        <p:spPr>
          <a:xfrm>
            <a:off x="599088" y="864659"/>
            <a:ext cx="11309131" cy="1516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3.1.1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Öğrencilerin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topluma hizmet ve sosyal sorumluluk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yetkinliğini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güçlendirmek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3.1.2 Toplumsal sorunların belirlenmesi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çözümüne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yönelik konularda Araştırma ve Uygulama Merkezleri ile akademik birimlerde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yürütülen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araştırma ve proje sayılarını artırmak ve bu projelere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sağlanan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finansal kaynakları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zenginleştirmek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3.1.3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 SKS birimi altındaki sosyal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kültürel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olanaklar ile spor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kültürünu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̈ ve kazanımlarını toplum ile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paylaşmak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Ataşehir</a:t>
            </a:r>
            <a:r>
              <a:rPr lang="en-US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’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deki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yerleşkeye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komşu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mahalle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bölgelerdeki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sorunların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çözümünde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rol oynamak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kültürel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gelişimi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destekleyici faaliyetlerde bulunmak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AE4E63E-06BA-0AFA-AAEB-F6FFDE7F07C0}"/>
              </a:ext>
            </a:extLst>
          </p:cNvPr>
          <p:cNvSpPr txBox="1"/>
          <p:nvPr/>
        </p:nvSpPr>
        <p:spPr>
          <a:xfrm>
            <a:off x="0" y="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8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Hedef 3.1 </a:t>
            </a:r>
            <a:endParaRPr lang="tr-TR" b="1" dirty="0">
              <a:latin typeface="Comic Sans MS" panose="030F0902030302020204" pitchFamily="66" charset="0"/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45EC4AD-456E-6EB1-CBA9-80F2D511AD53}"/>
              </a:ext>
            </a:extLst>
          </p:cNvPr>
          <p:cNvSpPr txBox="1"/>
          <p:nvPr/>
        </p:nvSpPr>
        <p:spPr>
          <a:xfrm>
            <a:off x="1526627" y="186318"/>
            <a:ext cx="9666889" cy="567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Topluma hizmet faaliyetlerini nitelik ve nicelik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açısından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artırmak ve uzun soluklu bir sosyal sorumluluk bilincini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fakültenin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tüm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paydaşları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arasında yaymak </a:t>
            </a: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242C50-1193-2D65-8474-C46361409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099017"/>
              </p:ext>
            </p:extLst>
          </p:nvPr>
        </p:nvGraphicFramePr>
        <p:xfrm>
          <a:off x="371817" y="2943736"/>
          <a:ext cx="11448366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8579">
                  <a:extLst>
                    <a:ext uri="{9D8B030D-6E8A-4147-A177-3AD203B41FA5}">
                      <a16:colId xmlns:a16="http://schemas.microsoft.com/office/drawing/2014/main" val="677548948"/>
                    </a:ext>
                  </a:extLst>
                </a:gridCol>
                <a:gridCol w="3440317">
                  <a:extLst>
                    <a:ext uri="{9D8B030D-6E8A-4147-A177-3AD203B41FA5}">
                      <a16:colId xmlns:a16="http://schemas.microsoft.com/office/drawing/2014/main" val="3187388114"/>
                    </a:ext>
                  </a:extLst>
                </a:gridCol>
                <a:gridCol w="4079470">
                  <a:extLst>
                    <a:ext uri="{9D8B030D-6E8A-4147-A177-3AD203B41FA5}">
                      <a16:colId xmlns:a16="http://schemas.microsoft.com/office/drawing/2014/main" val="3622013921"/>
                    </a:ext>
                  </a:extLst>
                </a:gridCol>
              </a:tblGrid>
              <a:tr h="238984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Öğretim Üyesi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Kurum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Görev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44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 Fatih Koçak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Türkiye Bisiklet Federasyonu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Bilim Kurulu Üyesi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3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 Fatih Koçak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Türkiye Bisiklet Federasyonu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Yetenek Tarama Koordinatörü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50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Dr. Öğr. Üyesi Egemen Alp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Türkiye </a:t>
                      </a:r>
                      <a:r>
                        <a:rPr lang="tr-TR" dirty="0" err="1">
                          <a:latin typeface="Comic Sans MS" panose="030F0902030302020204" pitchFamily="66" charset="0"/>
                        </a:rPr>
                        <a:t>Triatlon</a:t>
                      </a:r>
                      <a:r>
                        <a:rPr lang="tr-TR" dirty="0">
                          <a:latin typeface="Comic Sans MS" panose="030F0902030302020204" pitchFamily="66" charset="0"/>
                        </a:rPr>
                        <a:t> Federasyonu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Bilim Kurulu Üyesi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7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3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>
                        <a:latin typeface="Comic Sans MS" panose="030F09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878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887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80CD37-7D1F-72D3-275D-B10795B86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9657103B-C723-A754-E8DE-BC35A05FB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237" y="0"/>
            <a:ext cx="5968763" cy="6858000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D8B6F11C-67EF-D343-4919-2E9613084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837894"/>
            <a:ext cx="6223238" cy="3020106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73C2AAED-E49D-DC41-C2AD-93A2DC55F3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2" y="0"/>
            <a:ext cx="6101155" cy="373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82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04685D-CA47-DEA7-6FC5-B1D503767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640164B-4906-E8BA-F18F-3619000423E9}"/>
              </a:ext>
            </a:extLst>
          </p:cNvPr>
          <p:cNvSpPr txBox="1"/>
          <p:nvPr/>
        </p:nvSpPr>
        <p:spPr>
          <a:xfrm>
            <a:off x="1145628" y="2130455"/>
            <a:ext cx="9680027" cy="68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Stratejik Alan 4: YÖNETİM SİSTEMİ</a:t>
            </a:r>
            <a:endParaRPr lang="tr-TR" sz="36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34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89271D-5044-006F-7A87-7EA30BFF6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C36CF5F-FAF4-0D9F-B77F-3DF859F51A79}"/>
              </a:ext>
            </a:extLst>
          </p:cNvPr>
          <p:cNvSpPr txBox="1"/>
          <p:nvPr/>
        </p:nvSpPr>
        <p:spPr>
          <a:xfrm>
            <a:off x="630622" y="834637"/>
            <a:ext cx="108151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4.1.1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içerisinde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diğer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birimlerle birlikte iyi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yönetişim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kültürünün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tüm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paydaşlar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tarafından benimsenmesi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geliştirilmesini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sağlamak </a:t>
            </a:r>
          </a:p>
          <a:p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4.1.2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Tüm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ic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̧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dıs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̧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paydaşların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karar verme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süreçlerine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sistematik bir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biçimde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dahil edilmesini sağlamak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DC2AAE1-FE65-3D28-CD6F-9922B0457DD1}"/>
              </a:ext>
            </a:extLst>
          </p:cNvPr>
          <p:cNvSpPr txBox="1"/>
          <p:nvPr/>
        </p:nvSpPr>
        <p:spPr>
          <a:xfrm>
            <a:off x="0" y="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latin typeface="Comic Sans MS" panose="030F0902030302020204" pitchFamily="66" charset="0"/>
              </a:rPr>
              <a:t>Hedef 4.1.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C1BE8DDD-4D2E-DB9C-B081-3D0831C63F8F}"/>
              </a:ext>
            </a:extLst>
          </p:cNvPr>
          <p:cNvSpPr txBox="1"/>
          <p:nvPr/>
        </p:nvSpPr>
        <p:spPr>
          <a:xfrm>
            <a:off x="-10511" y="259030"/>
            <a:ext cx="10583917" cy="575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Fakültenin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mevcut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yönetim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 karar verme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süreçlerinin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stratejik planla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ilişkilendirerek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iyi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yönetişim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ilkeleri (tutarlılık, sorumluluk, hesap verebilirlik, adillik,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şeffaflık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katılımcılık, etkinlik ve hukuka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bağlılık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çerçevesinde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daha etkin ve </a:t>
            </a:r>
            <a:r>
              <a:rPr lang="tr-TR" sz="1400" kern="1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görünür</a:t>
            </a:r>
            <a:r>
              <a:rPr lang="tr-TR" sz="1400" kern="1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kılmak </a:t>
            </a: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42DEF02F-6244-B0B9-59AE-E64544EE2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201021"/>
              </p:ext>
            </p:extLst>
          </p:nvPr>
        </p:nvGraphicFramePr>
        <p:xfrm>
          <a:off x="73572" y="1502979"/>
          <a:ext cx="10699532" cy="535033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49766">
                  <a:extLst>
                    <a:ext uri="{9D8B030D-6E8A-4147-A177-3AD203B41FA5}">
                      <a16:colId xmlns:a16="http://schemas.microsoft.com/office/drawing/2014/main" val="3729381432"/>
                    </a:ext>
                  </a:extLst>
                </a:gridCol>
                <a:gridCol w="5349766">
                  <a:extLst>
                    <a:ext uri="{9D8B030D-6E8A-4147-A177-3AD203B41FA5}">
                      <a16:colId xmlns:a16="http://schemas.microsoft.com/office/drawing/2014/main" val="3498349478"/>
                    </a:ext>
                  </a:extLst>
                </a:gridCol>
              </a:tblGrid>
              <a:tr h="520371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FAALİYET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latin typeface="Comic Sans MS" panose="030F0902030302020204" pitchFamily="66" charset="0"/>
                        </a:rPr>
                        <a:t>SAYI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83215"/>
                  </a:ext>
                </a:extLst>
              </a:tr>
              <a:tr h="411326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BÖLÜM KURULU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(İÇ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488380"/>
                  </a:ext>
                </a:extLst>
              </a:tr>
              <a:tr h="70996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BÖLÜM DANIŞMA KURULU TOPLANTISI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(DIŞ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591233"/>
                  </a:ext>
                </a:extLst>
              </a:tr>
              <a:tr h="70996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AKADEMİK DANIŞMAN TOPLANTISI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(İÇ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494318"/>
                  </a:ext>
                </a:extLst>
              </a:tr>
              <a:tr h="411326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BÖLÜM ÖĞRENCİ TOPLANTISI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 (İÇ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96755"/>
                  </a:ext>
                </a:extLst>
              </a:tr>
              <a:tr h="70996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ÖĞRETİM ELEMANI TOPLANTISI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(İÇ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51917"/>
                  </a:ext>
                </a:extLst>
              </a:tr>
              <a:tr h="70996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MEZUN TOPLANTISI</a:t>
                      </a:r>
                    </a:p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(DIŞ PAYDAŞ)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862051"/>
                  </a:ext>
                </a:extLst>
              </a:tr>
              <a:tr h="709960"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DİĞER DIŞ PAYDAŞ TOPLANTISI (İşbirliği yapılan kurumlar ve kuruluşlarla yapılan)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>
                          <a:latin typeface="Comic Sans MS" panose="030F0902030302020204" pitchFamily="66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24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977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ECB475-C015-2B2A-9C25-B94A186D9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0CBA399-9544-236C-77BA-C63E87878BCA}"/>
              </a:ext>
            </a:extLst>
          </p:cNvPr>
          <p:cNvSpPr txBox="1"/>
          <p:nvPr/>
        </p:nvSpPr>
        <p:spPr>
          <a:xfrm>
            <a:off x="1008994" y="427779"/>
            <a:ext cx="9511862" cy="686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tr-TR" sz="3600" b="1" kern="100" dirty="0">
                <a:effectLst/>
                <a:latin typeface="Comic Sans MS" panose="030F0902030302020204" pitchFamily="66" charset="0"/>
                <a:ea typeface="Aptos" panose="020B0004020202020204" pitchFamily="34" charset="0"/>
                <a:cs typeface="Times New Roman" panose="02020603050405020304" pitchFamily="18" charset="0"/>
              </a:rPr>
              <a:t>2025-2026 AKADEMİK YILI HEDEFLER</a:t>
            </a:r>
            <a:endParaRPr lang="tr-TR" sz="3600" kern="100" dirty="0">
              <a:effectLst/>
              <a:latin typeface="Comic Sans MS" panose="030F09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4">
            <a:extLst>
              <a:ext uri="{FF2B5EF4-FFF2-40B4-BE49-F238E27FC236}">
                <a16:creationId xmlns:a16="http://schemas.microsoft.com/office/drawing/2014/main" id="{83414CA7-C25F-4CF7-7FB8-C6E8CF96D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algn="just"/>
            <a:r>
              <a:rPr lang="tr-TR" dirty="0"/>
              <a:t>Uluslararası veri tabanlarındaki yayınları artırmak.</a:t>
            </a:r>
          </a:p>
          <a:p>
            <a:pPr algn="just"/>
            <a:r>
              <a:rPr lang="tr-TR" dirty="0"/>
              <a:t>Spor bilimleri alanındaki güncel gelişmeleri takip etmek ve bölümün görünürlüğünü artırmak amacıyla ulusal ve uluslararası kongrelere katılım göstermek.</a:t>
            </a:r>
          </a:p>
          <a:p>
            <a:pPr algn="just"/>
            <a:r>
              <a:rPr lang="tr-TR" dirty="0"/>
              <a:t>Üniversite dışı (TÜBİTAK vb.) fon sağlayan kurumlara yönelik akademik araştırma projesi başvurularını artırmak.</a:t>
            </a:r>
          </a:p>
          <a:p>
            <a:pPr marL="0" indent="0" algn="just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200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1640</Words>
  <Application>Microsoft Office PowerPoint</Application>
  <PresentationFormat>Geniş ekran</PresentationFormat>
  <Paragraphs>295</Paragraphs>
  <Slides>23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Comic Sans MS</vt:lpstr>
      <vt:lpstr>Rockwell</vt:lpstr>
      <vt:lpstr>Times New Roman</vt:lpstr>
      <vt:lpstr>Office Teması</vt:lpstr>
      <vt:lpstr>PowerPoint Sunusu</vt:lpstr>
      <vt:lpstr>BÖLÜM ÖĞRETİM ELEMANI SAYISI VE DAĞILIM</vt:lpstr>
      <vt:lpstr>AKADEMİK YÜKSELTMELER/AYRILANLAR </vt:lpstr>
      <vt:lpstr>BÖLÜM ÖĞRENCİ SAYILARI VE BAŞARI DURUMLARI</vt:lpstr>
      <vt:lpstr>AKADEMİK DANIŞMANLIKLAR VE ÖĞRENCİ SAYILARI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İŞ BAŞINDA EĞİTİM DURUMU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Fatih KOÇAK</cp:lastModifiedBy>
  <cp:revision>14</cp:revision>
  <dcterms:created xsi:type="dcterms:W3CDTF">2021-04-20T12:50:01Z</dcterms:created>
  <dcterms:modified xsi:type="dcterms:W3CDTF">2026-09-28T13:09:13Z</dcterms:modified>
</cp:coreProperties>
</file>